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1" d="100"/>
          <a:sy n="81" d="100"/>
        </p:scale>
        <p:origin x="75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1/27/2022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CEF55-C461-4AB4-AD85-855234AFD2C6}"/>
              </a:ext>
            </a:extLst>
          </p:cNvPr>
          <p:cNvSpPr>
            <a:spLocks noGrp="1"/>
          </p:cNvSpPr>
          <p:nvPr>
            <p:ph type="ctrTitle"/>
          </p:nvPr>
        </p:nvSpPr>
        <p:spPr/>
        <p:txBody>
          <a:bodyPr/>
          <a:lstStyle/>
          <a:p>
            <a:r>
              <a:rPr lang="en-IN" dirty="0"/>
              <a:t>E.F Schumacher</a:t>
            </a:r>
          </a:p>
        </p:txBody>
      </p:sp>
      <p:sp>
        <p:nvSpPr>
          <p:cNvPr id="3" name="Subtitle 2">
            <a:extLst>
              <a:ext uri="{FF2B5EF4-FFF2-40B4-BE49-F238E27FC236}">
                <a16:creationId xmlns:a16="http://schemas.microsoft.com/office/drawing/2014/main" id="{76D606D1-A55C-4764-B973-34EA2D784A1A}"/>
              </a:ext>
            </a:extLst>
          </p:cNvPr>
          <p:cNvSpPr>
            <a:spLocks noGrp="1"/>
          </p:cNvSpPr>
          <p:nvPr>
            <p:ph type="subTitle" idx="1"/>
          </p:nvPr>
        </p:nvSpPr>
        <p:spPr>
          <a:xfrm>
            <a:off x="1016873" y="4286503"/>
            <a:ext cx="7766936" cy="1096899"/>
          </a:xfrm>
        </p:spPr>
        <p:txBody>
          <a:bodyPr>
            <a:normAutofit/>
          </a:bodyPr>
          <a:lstStyle/>
          <a:p>
            <a:r>
              <a:rPr lang="en-IN" sz="3200" dirty="0">
                <a:solidFill>
                  <a:schemeClr val="accent3">
                    <a:lumMod val="75000"/>
                  </a:schemeClr>
                </a:solidFill>
                <a:latin typeface="Bahnschrift SemiBold SemiConden" panose="020B0502040204020203" pitchFamily="34" charset="0"/>
              </a:rPr>
              <a:t>Intermediate Technology</a:t>
            </a:r>
          </a:p>
        </p:txBody>
      </p:sp>
    </p:spTree>
    <p:extLst>
      <p:ext uri="{BB962C8B-B14F-4D97-AF65-F5344CB8AC3E}">
        <p14:creationId xmlns:p14="http://schemas.microsoft.com/office/powerpoint/2010/main" val="1073537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75C8D5-5E63-4ABD-96ED-E5A4D1A8E369}"/>
              </a:ext>
            </a:extLst>
          </p:cNvPr>
          <p:cNvSpPr>
            <a:spLocks noGrp="1"/>
          </p:cNvSpPr>
          <p:nvPr>
            <p:ph idx="1"/>
          </p:nvPr>
        </p:nvSpPr>
        <p:spPr/>
        <p:txBody>
          <a:bodyPr>
            <a:normAutofit/>
          </a:bodyPr>
          <a:lstStyle/>
          <a:p>
            <a:pPr>
              <a:lnSpc>
                <a:spcPct val="150000"/>
              </a:lnSpc>
            </a:pPr>
            <a:r>
              <a:rPr lang="en-US" dirty="0">
                <a:latin typeface="Bahnschrift Light Condensed" panose="020B0502040204020203" pitchFamily="34" charset="0"/>
              </a:rPr>
              <a:t>There are various models were adopted by different countries to achieve ‘development’. Even though, none of them was ideal and had multiple issues with it like unemployment, poverty, gap between rich and poor, increased risk and so on.</a:t>
            </a:r>
          </a:p>
          <a:p>
            <a:pPr>
              <a:lnSpc>
                <a:spcPct val="150000"/>
              </a:lnSpc>
            </a:pPr>
            <a:r>
              <a:rPr lang="en-US" dirty="0">
                <a:latin typeface="Bahnschrift Light Condensed" panose="020B0502040204020203" pitchFamily="34" charset="0"/>
              </a:rPr>
              <a:t>In this context, a question raised that is there any model alternative to this existing models. Gandhiji put forward an alternative model for development which is closely connected with his principles that is the alternative development model. Schumacher, a Gandhian economist also introduced a model for development.</a:t>
            </a:r>
            <a:br>
              <a:rPr lang="en-US" dirty="0">
                <a:latin typeface="Bahnschrift Light Condensed" panose="020B0502040204020203" pitchFamily="34" charset="0"/>
              </a:rPr>
            </a:br>
            <a:endParaRPr lang="en-IN" dirty="0">
              <a:latin typeface="Bahnschrift Light Condensed" panose="020B0502040204020203" pitchFamily="34" charset="0"/>
            </a:endParaRPr>
          </a:p>
        </p:txBody>
      </p:sp>
    </p:spTree>
    <p:extLst>
      <p:ext uri="{BB962C8B-B14F-4D97-AF65-F5344CB8AC3E}">
        <p14:creationId xmlns:p14="http://schemas.microsoft.com/office/powerpoint/2010/main" val="1458637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5F341A-0C1C-4578-A3D6-AFE1DE33E276}"/>
              </a:ext>
            </a:extLst>
          </p:cNvPr>
          <p:cNvSpPr>
            <a:spLocks noGrp="1"/>
          </p:cNvSpPr>
          <p:nvPr>
            <p:ph idx="1"/>
          </p:nvPr>
        </p:nvSpPr>
        <p:spPr/>
        <p:txBody>
          <a:bodyPr>
            <a:normAutofit/>
          </a:bodyPr>
          <a:lstStyle/>
          <a:p>
            <a:pPr algn="just">
              <a:lnSpc>
                <a:spcPct val="150000"/>
              </a:lnSpc>
            </a:pPr>
            <a:r>
              <a:rPr lang="en-US" sz="2000" dirty="0">
                <a:latin typeface="Bahnschrift Light Condensed" panose="020B0502040204020203" pitchFamily="34" charset="0"/>
              </a:rPr>
              <a:t>Dr. Ernest Friedrich Schumacher is a Gandhian economist who is the author of the book ‘Small is Beautiful: Economics as if People Mattered’.</a:t>
            </a:r>
          </a:p>
          <a:p>
            <a:pPr algn="just">
              <a:lnSpc>
                <a:spcPct val="150000"/>
              </a:lnSpc>
            </a:pPr>
            <a:r>
              <a:rPr lang="en-US" sz="2000" dirty="0">
                <a:latin typeface="Bahnschrift Light Condensed" panose="020B0502040204020203" pitchFamily="34" charset="0"/>
              </a:rPr>
              <a:t> His idea of small is beautiful become popular during 1950s and late 1970s. Schumacher challenged the modern belief that ‘bigger is better’ and replaced ‘small is beautiful’</a:t>
            </a:r>
            <a:endParaRPr lang="en-IN" sz="2000" dirty="0">
              <a:latin typeface="Bahnschrift Light Condensed" panose="020B0502040204020203" pitchFamily="34" charset="0"/>
            </a:endParaRPr>
          </a:p>
        </p:txBody>
      </p:sp>
    </p:spTree>
    <p:extLst>
      <p:ext uri="{BB962C8B-B14F-4D97-AF65-F5344CB8AC3E}">
        <p14:creationId xmlns:p14="http://schemas.microsoft.com/office/powerpoint/2010/main" val="579384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E93F4CA-7CEC-4529-95F9-96EE224A9CE7}"/>
              </a:ext>
            </a:extLst>
          </p:cNvPr>
          <p:cNvSpPr>
            <a:spLocks noGrp="1"/>
          </p:cNvSpPr>
          <p:nvPr>
            <p:ph idx="1"/>
          </p:nvPr>
        </p:nvSpPr>
        <p:spPr/>
        <p:txBody>
          <a:bodyPr>
            <a:normAutofit/>
          </a:bodyPr>
          <a:lstStyle/>
          <a:p>
            <a:pPr algn="just">
              <a:lnSpc>
                <a:spcPct val="150000"/>
              </a:lnSpc>
            </a:pPr>
            <a:r>
              <a:rPr lang="en-US" dirty="0">
                <a:latin typeface="Bahnschrift Condensed" panose="020B0502040204020203" pitchFamily="34" charset="0"/>
              </a:rPr>
              <a:t>Small is free, efficient, creative, enjoyable and enduring. For him, the less developed countries should not imitate Western technological development but have to adopt a path of alternative development that is less expensive and productive than indigenous technology.</a:t>
            </a:r>
          </a:p>
          <a:p>
            <a:pPr algn="just">
              <a:lnSpc>
                <a:spcPct val="150000"/>
              </a:lnSpc>
            </a:pPr>
            <a:r>
              <a:rPr lang="en-US" dirty="0">
                <a:latin typeface="Bahnschrift Condensed" panose="020B0502040204020203" pitchFamily="34" charset="0"/>
              </a:rPr>
              <a:t> He put forward low cost, small scale technology as an alternative to high cost large scale technology.</a:t>
            </a:r>
            <a:endParaRPr lang="en-IN" dirty="0">
              <a:latin typeface="Bahnschrift Condensed" panose="020B0502040204020203" pitchFamily="34" charset="0"/>
            </a:endParaRPr>
          </a:p>
        </p:txBody>
      </p:sp>
    </p:spTree>
    <p:extLst>
      <p:ext uri="{BB962C8B-B14F-4D97-AF65-F5344CB8AC3E}">
        <p14:creationId xmlns:p14="http://schemas.microsoft.com/office/powerpoint/2010/main" val="2704872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FC9FDCD-A2E2-489D-8C86-05C603E1A85A}"/>
              </a:ext>
            </a:extLst>
          </p:cNvPr>
          <p:cNvSpPr>
            <a:spLocks noGrp="1"/>
          </p:cNvSpPr>
          <p:nvPr>
            <p:ph idx="1"/>
          </p:nvPr>
        </p:nvSpPr>
        <p:spPr/>
        <p:txBody>
          <a:bodyPr>
            <a:normAutofit lnSpcReduction="10000"/>
          </a:bodyPr>
          <a:lstStyle/>
          <a:p>
            <a:pPr algn="just">
              <a:lnSpc>
                <a:spcPct val="150000"/>
              </a:lnSpc>
            </a:pPr>
            <a:r>
              <a:rPr lang="en-US" sz="2000" dirty="0">
                <a:latin typeface="Bahnschrift Light Condensed" panose="020B0502040204020203" pitchFamily="34" charset="0"/>
              </a:rPr>
              <a:t>Problem of industrial production- economy of western countries are industrialized based on complex infrastructure and high productivity. These countries produce large volume in a low cost.</a:t>
            </a:r>
          </a:p>
          <a:p>
            <a:pPr algn="just">
              <a:lnSpc>
                <a:spcPct val="150000"/>
              </a:lnSpc>
            </a:pPr>
            <a:r>
              <a:rPr lang="en-US" sz="2000" dirty="0">
                <a:latin typeface="Bahnschrift Light Condensed" panose="020B0502040204020203" pitchFamily="34" charset="0"/>
              </a:rPr>
              <a:t> Schumacher argued that such industrial economies act as a panacea to all socio-economic problems. </a:t>
            </a:r>
          </a:p>
          <a:p>
            <a:pPr algn="just">
              <a:lnSpc>
                <a:spcPct val="150000"/>
              </a:lnSpc>
            </a:pPr>
            <a:r>
              <a:rPr lang="en-US" sz="2000" dirty="0">
                <a:latin typeface="Bahnschrift Light Condensed" panose="020B0502040204020203" pitchFamily="34" charset="0"/>
              </a:rPr>
              <a:t>He also argued that the overuse of natural resources leads to its depletion and suggested an alternative to this problem that is replacing fossil fuels with the use of nuclear energy means solving the fuel problem by creating an environmental problem.</a:t>
            </a:r>
            <a:endParaRPr lang="en-IN" sz="2000" dirty="0">
              <a:latin typeface="Bahnschrift Light Condensed" panose="020B0502040204020203" pitchFamily="34" charset="0"/>
            </a:endParaRPr>
          </a:p>
        </p:txBody>
      </p:sp>
    </p:spTree>
    <p:extLst>
      <p:ext uri="{BB962C8B-B14F-4D97-AF65-F5344CB8AC3E}">
        <p14:creationId xmlns:p14="http://schemas.microsoft.com/office/powerpoint/2010/main" val="1070005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8990C-A796-4EED-995B-5F06A68D73ED}"/>
              </a:ext>
            </a:extLst>
          </p:cNvPr>
          <p:cNvSpPr>
            <a:spLocks noGrp="1"/>
          </p:cNvSpPr>
          <p:nvPr>
            <p:ph idx="1"/>
          </p:nvPr>
        </p:nvSpPr>
        <p:spPr/>
        <p:txBody>
          <a:bodyPr>
            <a:normAutofit/>
          </a:bodyPr>
          <a:lstStyle/>
          <a:p>
            <a:pPr algn="just">
              <a:lnSpc>
                <a:spcPct val="150000"/>
              </a:lnSpc>
            </a:pPr>
            <a:r>
              <a:rPr lang="en-US" sz="2400" dirty="0">
                <a:latin typeface="Bahnschrift Light Condensed" panose="020B0502040204020203" pitchFamily="34" charset="0"/>
              </a:rPr>
              <a:t>Social impact of technology- Schumacher believed that modern world is shaped by technology. He showed the destructive impact of modern technology such as degradation of environment depletion of natural resources, dislocation of </a:t>
            </a:r>
            <a:r>
              <a:rPr lang="en-US" sz="2400" dirty="0" err="1">
                <a:latin typeface="Bahnschrift Light Condensed" panose="020B0502040204020203" pitchFamily="34" charset="0"/>
              </a:rPr>
              <a:t>labour</a:t>
            </a:r>
            <a:r>
              <a:rPr lang="en-US" sz="2400" dirty="0">
                <a:latin typeface="Bahnschrift Light Condensed" panose="020B0502040204020203" pitchFamily="34" charset="0"/>
              </a:rPr>
              <a:t> etc. and also found out the authoritarian or hierarchical relationship.</a:t>
            </a:r>
            <a:endParaRPr lang="en-IN" sz="2400" dirty="0">
              <a:latin typeface="Bahnschrift Light Condensed" panose="020B0502040204020203" pitchFamily="34" charset="0"/>
            </a:endParaRPr>
          </a:p>
        </p:txBody>
      </p:sp>
    </p:spTree>
    <p:extLst>
      <p:ext uri="{BB962C8B-B14F-4D97-AF65-F5344CB8AC3E}">
        <p14:creationId xmlns:p14="http://schemas.microsoft.com/office/powerpoint/2010/main" val="5077971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638A10-E49A-4FEF-A36B-B0625E6289BD}"/>
              </a:ext>
            </a:extLst>
          </p:cNvPr>
          <p:cNvSpPr>
            <a:spLocks noGrp="1"/>
          </p:cNvSpPr>
          <p:nvPr>
            <p:ph idx="1"/>
          </p:nvPr>
        </p:nvSpPr>
        <p:spPr/>
        <p:txBody>
          <a:bodyPr>
            <a:normAutofit lnSpcReduction="10000"/>
          </a:bodyPr>
          <a:lstStyle/>
          <a:p>
            <a:pPr algn="just">
              <a:lnSpc>
                <a:spcPct val="150000"/>
              </a:lnSpc>
            </a:pPr>
            <a:r>
              <a:rPr lang="en-US" sz="2400" dirty="0">
                <a:latin typeface="Bahnschrift Light Condensed" panose="020B0502040204020203" pitchFamily="34" charset="0"/>
              </a:rPr>
              <a:t>Inappropriateness of Western technology- Schumacher questioned the use of western technology in the underdeveloped countries. The less developed countries failed to incorporate Western technology.</a:t>
            </a:r>
          </a:p>
          <a:p>
            <a:pPr algn="just">
              <a:lnSpc>
                <a:spcPct val="150000"/>
              </a:lnSpc>
            </a:pPr>
            <a:r>
              <a:rPr lang="en-US" sz="2400" dirty="0">
                <a:latin typeface="Bahnschrift Light Condensed" panose="020B0502040204020203" pitchFamily="34" charset="0"/>
              </a:rPr>
              <a:t>Intermediate Technology- Schumacher argued that the modern technology displaced the massive </a:t>
            </a:r>
            <a:r>
              <a:rPr lang="en-US" sz="2400" dirty="0" err="1">
                <a:latin typeface="Bahnschrift Light Condensed" panose="020B0502040204020203" pitchFamily="34" charset="0"/>
              </a:rPr>
              <a:t>labour</a:t>
            </a:r>
            <a:r>
              <a:rPr lang="en-US" sz="2400" dirty="0">
                <a:latin typeface="Bahnschrift Light Condensed" panose="020B0502040204020203" pitchFamily="34" charset="0"/>
              </a:rPr>
              <a:t> force. This modern technology resulted the cheap workplace, locate them in rural areas, and employ simple production methods and use of local material.</a:t>
            </a:r>
          </a:p>
          <a:p>
            <a:endParaRPr lang="en-IN" dirty="0"/>
          </a:p>
        </p:txBody>
      </p:sp>
    </p:spTree>
    <p:extLst>
      <p:ext uri="{BB962C8B-B14F-4D97-AF65-F5344CB8AC3E}">
        <p14:creationId xmlns:p14="http://schemas.microsoft.com/office/powerpoint/2010/main" val="2310220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4D4BAC1-CE76-4FF2-B18E-9E8EA32BFC30}"/>
              </a:ext>
            </a:extLst>
          </p:cNvPr>
          <p:cNvSpPr>
            <a:spLocks noGrp="1"/>
          </p:cNvSpPr>
          <p:nvPr>
            <p:ph idx="1"/>
          </p:nvPr>
        </p:nvSpPr>
        <p:spPr/>
        <p:txBody>
          <a:bodyPr>
            <a:normAutofit/>
          </a:bodyPr>
          <a:lstStyle/>
          <a:p>
            <a:pPr algn="just">
              <a:lnSpc>
                <a:spcPct val="150000"/>
              </a:lnSpc>
            </a:pPr>
            <a:r>
              <a:rPr lang="en-US" sz="2000" dirty="0">
                <a:latin typeface="Bahnschrift Light Condensed" panose="020B0502040204020203" pitchFamily="34" charset="0"/>
              </a:rPr>
              <a:t>Schumacher promoted the alternative ways for industrial nations and to the less developed nations. The use of renewable fuels like sun, wind and vegetation instead of fossil fuels is the alternate method for the industrial nations. </a:t>
            </a:r>
          </a:p>
          <a:p>
            <a:pPr algn="just">
              <a:lnSpc>
                <a:spcPct val="150000"/>
              </a:lnSpc>
            </a:pPr>
            <a:r>
              <a:rPr lang="en-US" sz="2000" dirty="0">
                <a:latin typeface="Bahnschrift Light Condensed" panose="020B0502040204020203" pitchFamily="34" charset="0"/>
              </a:rPr>
              <a:t>Introduction of </a:t>
            </a:r>
            <a:r>
              <a:rPr lang="en-US" sz="2000" dirty="0" err="1">
                <a:latin typeface="Bahnschrift Light Condensed" panose="020B0502040204020203" pitchFamily="34" charset="0"/>
              </a:rPr>
              <a:t>labour</a:t>
            </a:r>
            <a:r>
              <a:rPr lang="en-US" sz="2000" dirty="0">
                <a:latin typeface="Bahnschrift Light Condensed" panose="020B0502040204020203" pitchFamily="34" charset="0"/>
              </a:rPr>
              <a:t> intensive technologies is the alternate path for the less developed nations according to Schumacher.</a:t>
            </a:r>
            <a:endParaRPr lang="en-IN" sz="2000" dirty="0">
              <a:latin typeface="Bahnschrift Light Condensed" panose="020B0502040204020203" pitchFamily="34" charset="0"/>
            </a:endParaRPr>
          </a:p>
        </p:txBody>
      </p:sp>
    </p:spTree>
    <p:extLst>
      <p:ext uri="{BB962C8B-B14F-4D97-AF65-F5344CB8AC3E}">
        <p14:creationId xmlns:p14="http://schemas.microsoft.com/office/powerpoint/2010/main" val="299550237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17</TotalTime>
  <Words>483</Words>
  <Application>Microsoft Office PowerPoint</Application>
  <PresentationFormat>Widescreen</PresentationFormat>
  <Paragraphs>16</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Bahnschrift Condensed</vt:lpstr>
      <vt:lpstr>Bahnschrift Light Condensed</vt:lpstr>
      <vt:lpstr>Bahnschrift SemiBold SemiConden</vt:lpstr>
      <vt:lpstr>Trebuchet MS</vt:lpstr>
      <vt:lpstr>Wingdings 3</vt:lpstr>
      <vt:lpstr>Facet</vt:lpstr>
      <vt:lpstr>E.F Schumacher</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 Schumacher</dc:title>
  <dc:creator>HP</dc:creator>
  <cp:lastModifiedBy>HP</cp:lastModifiedBy>
  <cp:revision>2</cp:revision>
  <dcterms:created xsi:type="dcterms:W3CDTF">2022-01-27T14:50:17Z</dcterms:created>
  <dcterms:modified xsi:type="dcterms:W3CDTF">2022-01-27T15:07:50Z</dcterms:modified>
</cp:coreProperties>
</file>